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21"/>
  </p:notesMasterIdLst>
  <p:sldIdLst>
    <p:sldId id="256" r:id="rId2"/>
    <p:sldId id="257" r:id="rId3"/>
    <p:sldId id="273" r:id="rId4"/>
    <p:sldId id="286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1" r:id="rId14"/>
    <p:sldId id="283" r:id="rId15"/>
    <p:sldId id="284" r:id="rId16"/>
    <p:sldId id="285" r:id="rId17"/>
    <p:sldId id="288" r:id="rId18"/>
    <p:sldId id="287" r:id="rId19"/>
    <p:sldId id="272" r:id="rId2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3300"/>
    <a:srgbClr val="E7E4CC"/>
    <a:srgbClr val="E48312"/>
    <a:srgbClr val="FFFFFF"/>
    <a:srgbClr val="33CC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66" autoAdjust="0"/>
  </p:normalViewPr>
  <p:slideViewPr>
    <p:cSldViewPr snapToGrid="0">
      <p:cViewPr varScale="1">
        <p:scale>
          <a:sx n="69" d="100"/>
          <a:sy n="69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0AF6C-B13E-43D6-B0DF-78CEF7ADB8A5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B603A-CC52-413D-B6FB-9A04AFE6D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350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B603A-CC52-413D-B6FB-9A04AFE6D8B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6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14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65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6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5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35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4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6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26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31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5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97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1A00FCF-2339-47EE-85D9-3A53B5F24CB0}" type="datetimeFigureOut">
              <a:rPr lang="ru-RU" smtClean="0"/>
              <a:t>04.08.2023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B285BA0-92FC-4636-9A7E-E76D1CE438C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33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326" y="1898073"/>
            <a:ext cx="11166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Результаты государственной итоговой аттестации  в 2023 году</a:t>
            </a:r>
            <a:endParaRPr lang="ru-RU" sz="32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0125" y="124690"/>
            <a:ext cx="11183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МУ «Отдел образования Исполнительного комитета Спасского муниципального района»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67876" y="4996112"/>
            <a:ext cx="55797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Зам начальника по УМР МУ «Отдел образования</a:t>
            </a:r>
          </a:p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Исполнительного комитета </a:t>
            </a:r>
          </a:p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Спасского муниципального района»</a:t>
            </a:r>
          </a:p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Рыбакова Л.С.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77" r="30454" b="7677"/>
          <a:stretch/>
        </p:blipFill>
        <p:spPr>
          <a:xfrm>
            <a:off x="263236" y="471054"/>
            <a:ext cx="6359236" cy="4433455"/>
          </a:xfrm>
          <a:prstGeom prst="rect">
            <a:avLst/>
          </a:prstGeom>
        </p:spPr>
      </p:pic>
      <p:sp>
        <p:nvSpPr>
          <p:cNvPr id="3" name="Стрелка вниз 2"/>
          <p:cNvSpPr/>
          <p:nvPr/>
        </p:nvSpPr>
        <p:spPr>
          <a:xfrm rot="5400000">
            <a:off x="5876332" y="3607107"/>
            <a:ext cx="231892" cy="62383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9" r="33388" b="2626"/>
          <a:stretch/>
        </p:blipFill>
        <p:spPr>
          <a:xfrm>
            <a:off x="6100997" y="2099294"/>
            <a:ext cx="6091003" cy="4419601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 rot="5400000">
            <a:off x="11822192" y="6174419"/>
            <a:ext cx="231893" cy="45706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930927" y="261610"/>
            <a:ext cx="3907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ЕГЭ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5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2" r="30159" b="5820"/>
          <a:stretch/>
        </p:blipFill>
        <p:spPr>
          <a:xfrm>
            <a:off x="389849" y="391886"/>
            <a:ext cx="6968895" cy="4513943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5400000">
            <a:off x="3583075" y="2025051"/>
            <a:ext cx="231892" cy="62383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30927" y="261610"/>
            <a:ext cx="3907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ЕГЭ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58744" y="1651108"/>
            <a:ext cx="6096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Доля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высокобальников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-  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2020 – 19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% 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2021 – 23,7%  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2022 –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21, 8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%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2023 - 12,2%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8744" y="3651656"/>
            <a:ext cx="4553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Cambria" panose="02040503050406030204" pitchFamily="18" charset="0"/>
              </a:rPr>
              <a:t>Болгарская СОШ №1 – 7 уч-ся</a:t>
            </a:r>
          </a:p>
          <a:p>
            <a:r>
              <a:rPr lang="ru-RU" sz="2400" b="1" dirty="0" smtClean="0">
                <a:latin typeface="Cambria" panose="02040503050406030204" pitchFamily="18" charset="0"/>
              </a:rPr>
              <a:t>Болгарская СОШ №2 – 9 уч-ся</a:t>
            </a:r>
            <a:endParaRPr lang="ru-RU" sz="2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01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407911"/>
              </p:ext>
            </p:extLst>
          </p:nvPr>
        </p:nvGraphicFramePr>
        <p:xfrm>
          <a:off x="57873" y="617671"/>
          <a:ext cx="9448802" cy="2074164"/>
        </p:xfrm>
        <a:graphic>
          <a:graphicData uri="http://schemas.openxmlformats.org/drawingml/2006/table">
            <a:tbl>
              <a:tblPr firstRow="1" firstCol="1" bandRow="1"/>
              <a:tblGrid>
                <a:gridCol w="663074">
                  <a:extLst>
                    <a:ext uri="{9D8B030D-6E8A-4147-A177-3AD203B41FA5}">
                      <a16:colId xmlns:a16="http://schemas.microsoft.com/office/drawing/2014/main" val="389205338"/>
                    </a:ext>
                  </a:extLst>
                </a:gridCol>
                <a:gridCol w="1688511">
                  <a:extLst>
                    <a:ext uri="{9D8B030D-6E8A-4147-A177-3AD203B41FA5}">
                      <a16:colId xmlns:a16="http://schemas.microsoft.com/office/drawing/2014/main" val="179857416"/>
                    </a:ext>
                  </a:extLst>
                </a:gridCol>
                <a:gridCol w="2473149">
                  <a:extLst>
                    <a:ext uri="{9D8B030D-6E8A-4147-A177-3AD203B41FA5}">
                      <a16:colId xmlns:a16="http://schemas.microsoft.com/office/drawing/2014/main" val="4074688679"/>
                    </a:ext>
                  </a:extLst>
                </a:gridCol>
                <a:gridCol w="663074">
                  <a:extLst>
                    <a:ext uri="{9D8B030D-6E8A-4147-A177-3AD203B41FA5}">
                      <a16:colId xmlns:a16="http://schemas.microsoft.com/office/drawing/2014/main" val="98129014"/>
                    </a:ext>
                  </a:extLst>
                </a:gridCol>
                <a:gridCol w="663074">
                  <a:extLst>
                    <a:ext uri="{9D8B030D-6E8A-4147-A177-3AD203B41FA5}">
                      <a16:colId xmlns:a16="http://schemas.microsoft.com/office/drawing/2014/main" val="4147119227"/>
                    </a:ext>
                  </a:extLst>
                </a:gridCol>
                <a:gridCol w="824771">
                  <a:extLst>
                    <a:ext uri="{9D8B030D-6E8A-4147-A177-3AD203B41FA5}">
                      <a16:colId xmlns:a16="http://schemas.microsoft.com/office/drawing/2014/main" val="1517158139"/>
                    </a:ext>
                  </a:extLst>
                </a:gridCol>
                <a:gridCol w="824771">
                  <a:extLst>
                    <a:ext uri="{9D8B030D-6E8A-4147-A177-3AD203B41FA5}">
                      <a16:colId xmlns:a16="http://schemas.microsoft.com/office/drawing/2014/main" val="1790835937"/>
                    </a:ext>
                  </a:extLst>
                </a:gridCol>
                <a:gridCol w="824189">
                  <a:extLst>
                    <a:ext uri="{9D8B030D-6E8A-4147-A177-3AD203B41FA5}">
                      <a16:colId xmlns:a16="http://schemas.microsoft.com/office/drawing/2014/main" val="3617746645"/>
                    </a:ext>
                  </a:extLst>
                </a:gridCol>
                <a:gridCol w="824189">
                  <a:extLst>
                    <a:ext uri="{9D8B030D-6E8A-4147-A177-3AD203B41FA5}">
                      <a16:colId xmlns:a16="http://schemas.microsoft.com/office/drawing/2014/main" val="1262474624"/>
                    </a:ext>
                  </a:extLst>
                </a:gridCol>
              </a:tblGrid>
              <a:tr h="196850"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Ф.И.О.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ОУ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043025"/>
                  </a:ext>
                </a:extLst>
              </a:tr>
              <a:tr h="412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рус.яз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мат.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история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литература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общество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английский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312487"/>
                  </a:ext>
                </a:extLst>
              </a:tr>
              <a:tr h="41275">
                <a:tc>
                  <a:txBody>
                    <a:bodyPr/>
                    <a:lstStyle/>
                    <a:p>
                      <a:pPr marL="342900" lvl="0" indent="-342900"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Ермишина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 Виктория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МБОУ «Болгарская СОШ №1»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95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82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523554"/>
                  </a:ext>
                </a:extLst>
              </a:tr>
              <a:tr h="41275">
                <a:tc>
                  <a:txBody>
                    <a:bodyPr/>
                    <a:lstStyle/>
                    <a:p>
                      <a:pPr marL="0" lvl="0" indent="0"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2.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Морюхова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 Валерия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МБОУ «Болгарская СОШ №1»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87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82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79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569005"/>
                  </a:ext>
                </a:extLst>
              </a:tr>
              <a:tr h="41275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Средний балл медалистов район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91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82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82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79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83921"/>
                  </a:ext>
                </a:extLst>
              </a:tr>
              <a:tr h="41275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358736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415618" y="82361"/>
            <a:ext cx="6096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Сведения о выпускниках,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получивших  медаль РФ «За особые успехи в учении»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73" y="2608335"/>
            <a:ext cx="76985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latin typeface="Cambria" panose="02040503050406030204" pitchFamily="18" charset="0"/>
              </a:rPr>
              <a:t>Выборнова</a:t>
            </a:r>
            <a:r>
              <a:rPr lang="ru-RU" sz="1600" b="1" dirty="0">
                <a:latin typeface="Cambria" panose="02040503050406030204" pitchFamily="18" charset="0"/>
              </a:rPr>
              <a:t> </a:t>
            </a:r>
            <a:r>
              <a:rPr lang="ru-RU" sz="1600" b="1" dirty="0" smtClean="0">
                <a:latin typeface="Cambria" panose="02040503050406030204" pitchFamily="18" charset="0"/>
              </a:rPr>
              <a:t>Кристина: 97 (русский), </a:t>
            </a:r>
            <a:r>
              <a:rPr lang="ru-RU" sz="1600" b="1" dirty="0" err="1" smtClean="0">
                <a:latin typeface="Cambria" panose="02040503050406030204" pitchFamily="18" charset="0"/>
              </a:rPr>
              <a:t>матем</a:t>
            </a:r>
            <a:r>
              <a:rPr lang="ru-RU" sz="1600" b="1" dirty="0" smtClean="0">
                <a:latin typeface="Cambria" panose="02040503050406030204" pitchFamily="18" charset="0"/>
              </a:rPr>
              <a:t>. – 5, 89 (общество), 86 ( </a:t>
            </a:r>
            <a:r>
              <a:rPr lang="ru-RU" sz="1600" b="1" dirty="0" err="1" smtClean="0">
                <a:latin typeface="Cambria" panose="02040503050406030204" pitchFamily="18" charset="0"/>
              </a:rPr>
              <a:t>ин.яз</a:t>
            </a:r>
            <a:r>
              <a:rPr lang="ru-RU" sz="1600" b="1" dirty="0" smtClean="0">
                <a:latin typeface="Cambria" panose="020405030504060302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Cambria" panose="02040503050406030204" pitchFamily="18" charset="0"/>
              </a:rPr>
              <a:t>Скляренко Кристина: 81 (русский), </a:t>
            </a:r>
            <a:r>
              <a:rPr lang="ru-RU" sz="1600" b="1" dirty="0" err="1" smtClean="0">
                <a:latin typeface="Cambria" panose="02040503050406030204" pitchFamily="18" charset="0"/>
              </a:rPr>
              <a:t>матем</a:t>
            </a:r>
            <a:r>
              <a:rPr lang="ru-RU" sz="1600" b="1" dirty="0" smtClean="0">
                <a:latin typeface="Cambria" panose="02040503050406030204" pitchFamily="18" charset="0"/>
              </a:rPr>
              <a:t>.- 5,  89 (история), 94 (</a:t>
            </a:r>
            <a:r>
              <a:rPr lang="ru-RU" sz="1600" b="1" dirty="0" err="1" smtClean="0">
                <a:latin typeface="Cambria" panose="02040503050406030204" pitchFamily="18" charset="0"/>
              </a:rPr>
              <a:t>ин.яз</a:t>
            </a:r>
            <a:r>
              <a:rPr lang="ru-RU" sz="1600" b="1" dirty="0" smtClean="0">
                <a:latin typeface="Cambria" panose="02040503050406030204" pitchFamily="18" charset="0"/>
              </a:rPr>
              <a:t>) </a:t>
            </a:r>
            <a:endParaRPr lang="ru-RU" sz="1600" dirty="0">
              <a:latin typeface="Cambria" panose="0204050305040603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7879" r="9546" b="26667"/>
          <a:stretch/>
        </p:blipFill>
        <p:spPr>
          <a:xfrm>
            <a:off x="6248398" y="3354204"/>
            <a:ext cx="5140037" cy="31600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53199" y="4154669"/>
            <a:ext cx="3907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ЕГЭ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4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0" y="1886058"/>
            <a:ext cx="5543406" cy="170281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ЕГЭ по обществознанию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20 уч-ся, 36,3%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(Не преодолевших минимальный порог-3 (Кадетская ш-и,  БСОШ №1, Никольская СОШ)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Самый высокий балл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- БСОШ №2 -  96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Самый низкий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– 44 (БСОШ №1)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0" y="3647137"/>
            <a:ext cx="5543406" cy="177208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ЕГЭ по химии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5 уч-ся- 9%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(Не преодолевшие порог -1, Антоновская СОШ)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Самый низкий балл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– 23 (Антоновская СОШ)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Самый высокий балл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– 55 (Болгарская СОШ №2)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6317672" y="51090"/>
            <a:ext cx="5288468" cy="164948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ЕГЭ по информатике: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5 уч-ся,  9%.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(Не преодолевших минимальный порог –1 Никольская СОШ)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Самый высокий балл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– БСОШ №2 – 62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Самый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низкий балл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Никольская СОШ - 14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317672" y="1890748"/>
            <a:ext cx="5288468" cy="177208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ЕГЭ по физике: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7уч-ся,  12,7%.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(Не преодолевших минимальный порог –1 Кадетская ш-и)</a:t>
            </a:r>
          </a:p>
          <a:p>
            <a:pPr lvl="0" eaLnBrk="0" fontAlgn="base" hangingPunct="0">
              <a:spcBef>
                <a:spcPct val="0"/>
              </a:spcBef>
            </a:pPr>
            <a:r>
              <a:rPr lang="ru-RU" altLang="ru-RU" sz="16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Самый высокий балл </a:t>
            </a:r>
            <a:r>
              <a:rPr lang="ru-RU" altLang="ru-RU" sz="1600" b="1" dirty="0">
                <a:solidFill>
                  <a:srgbClr val="002060"/>
                </a:solidFill>
                <a:latin typeface="Cambria" panose="02040503050406030204" pitchFamily="18" charset="0"/>
              </a:rPr>
              <a:t>– 72 (БСОШ №1) </a:t>
            </a:r>
          </a:p>
          <a:p>
            <a:pPr lvl="0" eaLnBrk="0" fontAlgn="base" hangingPunct="0">
              <a:spcBef>
                <a:spcPct val="0"/>
              </a:spcBef>
            </a:pPr>
            <a:r>
              <a:rPr lang="ru-RU" altLang="ru-RU" sz="16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Самый низкий балл </a:t>
            </a:r>
            <a:r>
              <a:rPr lang="ru-RU" altLang="ru-RU" sz="1600" b="1" dirty="0">
                <a:solidFill>
                  <a:srgbClr val="002060"/>
                </a:solidFill>
                <a:latin typeface="Cambria" panose="02040503050406030204" pitchFamily="18" charset="0"/>
              </a:rPr>
              <a:t>– 33 (КШИ)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0" y="67974"/>
            <a:ext cx="5543406" cy="170281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ЕГЭ по математике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23уч-ся, 41,8%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(Не преодолевших минимальный порог-1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 (Кадетская ш-и)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Самый высокий балл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– Никольская СОШ -  78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Самый низкий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– 17 (КШИ)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135" y="5721927"/>
            <a:ext cx="9590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Не преодолели минимальный порог:  </a:t>
            </a:r>
            <a:r>
              <a:rPr lang="ru-RU" dirty="0" smtClean="0"/>
              <a:t>2021 г. - 2 уч-ся,  2021 г.- 4 уч-ся,  2023 г. – 7 уч-ся</a:t>
            </a:r>
            <a:endParaRPr lang="ru-RU" dirty="0"/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6317672" y="3662831"/>
            <a:ext cx="5288468" cy="177208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ru-RU" alt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Преодолели минимальный порог 100% уч-ся: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Болгарская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СОШ №2,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Бураковская</a:t>
            </a:r>
            <a:r>
              <a:rPr lang="ru-RU" altLang="ru-RU" sz="1600" b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u-RU" altLang="ru-RU" sz="1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СОШ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Полянская СОШ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Иске Рязяпская СОШ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anose="02040503050406030204" pitchFamily="18" charset="0"/>
              </a:rPr>
              <a:t>Трёхозёрская СОШ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5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1163" y="0"/>
            <a:ext cx="4029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ОГЭ 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986403"/>
              </p:ext>
            </p:extLst>
          </p:nvPr>
        </p:nvGraphicFramePr>
        <p:xfrm>
          <a:off x="1682046" y="835931"/>
          <a:ext cx="8007926" cy="3815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13459">
                  <a:extLst>
                    <a:ext uri="{9D8B030D-6E8A-4147-A177-3AD203B41FA5}">
                      <a16:colId xmlns:a16="http://schemas.microsoft.com/office/drawing/2014/main" val="687274929"/>
                    </a:ext>
                  </a:extLst>
                </a:gridCol>
                <a:gridCol w="1763708">
                  <a:extLst>
                    <a:ext uri="{9D8B030D-6E8A-4147-A177-3AD203B41FA5}">
                      <a16:colId xmlns:a16="http://schemas.microsoft.com/office/drawing/2014/main" val="3809629915"/>
                    </a:ext>
                  </a:extLst>
                </a:gridCol>
                <a:gridCol w="1830759">
                  <a:extLst>
                    <a:ext uri="{9D8B030D-6E8A-4147-A177-3AD203B41FA5}">
                      <a16:colId xmlns:a16="http://schemas.microsoft.com/office/drawing/2014/main" val="2934666856"/>
                    </a:ext>
                  </a:extLst>
                </a:gridCol>
              </a:tblGrid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Наименование предмета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2021-2022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2022-2023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55301309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Русский язык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mbria" panose="02040503050406030204" pitchFamily="18" charset="0"/>
                        </a:rPr>
                        <a:t>166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188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26156874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Математика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mbria" panose="02040503050406030204" pitchFamily="18" charset="0"/>
                        </a:rPr>
                        <a:t>166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188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06115354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Физика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mbria" panose="02040503050406030204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96953502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Химия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9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67579078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Информатика (КОГЭ)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mbria" panose="02040503050406030204" pitchFamily="18" charset="0"/>
                        </a:rPr>
                        <a:t>96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107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02045247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Биология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mbria" panose="02040503050406030204" pitchFamily="18" charset="0"/>
                        </a:rPr>
                        <a:t>22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22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2501480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История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13345493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География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109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144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25048544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Обществознание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76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77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15186505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Английский язык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88934474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Родной (татарский) язык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3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29326768"/>
                  </a:ext>
                </a:extLst>
              </a:tr>
              <a:tr h="273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Литература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ru-RU" sz="1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8092061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6705600" y="3103419"/>
            <a:ext cx="2701636" cy="4017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553200" y="2244437"/>
            <a:ext cx="2701636" cy="4017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3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13180" y="569796"/>
            <a:ext cx="5429563" cy="405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Статистический анализ средней оценки ОГЭ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915897"/>
              </p:ext>
            </p:extLst>
          </p:nvPr>
        </p:nvGraphicFramePr>
        <p:xfrm>
          <a:off x="1805322" y="1158525"/>
          <a:ext cx="7761374" cy="4507982"/>
        </p:xfrm>
        <a:graphic>
          <a:graphicData uri="http://schemas.openxmlformats.org/drawingml/2006/table">
            <a:tbl>
              <a:tblPr firstRow="1" firstCol="1" bandRow="1"/>
              <a:tblGrid>
                <a:gridCol w="1862174">
                  <a:extLst>
                    <a:ext uri="{9D8B030D-6E8A-4147-A177-3AD203B41FA5}">
                      <a16:colId xmlns:a16="http://schemas.microsoft.com/office/drawing/2014/main" val="1825480192"/>
                    </a:ext>
                  </a:extLst>
                </a:gridCol>
                <a:gridCol w="1456078">
                  <a:extLst>
                    <a:ext uri="{9D8B030D-6E8A-4147-A177-3AD203B41FA5}">
                      <a16:colId xmlns:a16="http://schemas.microsoft.com/office/drawing/2014/main" val="3937120212"/>
                    </a:ext>
                  </a:extLst>
                </a:gridCol>
                <a:gridCol w="1456850">
                  <a:extLst>
                    <a:ext uri="{9D8B030D-6E8A-4147-A177-3AD203B41FA5}">
                      <a16:colId xmlns:a16="http://schemas.microsoft.com/office/drawing/2014/main" val="3164163744"/>
                    </a:ext>
                  </a:extLst>
                </a:gridCol>
                <a:gridCol w="1662986">
                  <a:extLst>
                    <a:ext uri="{9D8B030D-6E8A-4147-A177-3AD203B41FA5}">
                      <a16:colId xmlns:a16="http://schemas.microsoft.com/office/drawing/2014/main" val="2262097284"/>
                    </a:ext>
                  </a:extLst>
                </a:gridCol>
                <a:gridCol w="1323286">
                  <a:extLst>
                    <a:ext uri="{9D8B030D-6E8A-4147-A177-3AD203B41FA5}">
                      <a16:colId xmlns:a16="http://schemas.microsoft.com/office/drawing/2014/main" val="1246009041"/>
                    </a:ext>
                  </a:extLst>
                </a:gridCol>
              </a:tblGrid>
              <a:tr h="14087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Динамика изменения показателя за год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учащихся (%) получивших оценку «5»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783915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(27,2)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189039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+0,18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(3,72%)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186560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-0,3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(25%)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582216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-0,17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(44,4%)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450056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 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3,26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(5,60%)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350593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+0,27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(13,64%)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43332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-0,06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 (31,94%)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703458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+0,42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(75%)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81228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-0,04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(3,90%)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673441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Родной (тат.)  яз.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(50%)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414389"/>
                  </a:ext>
                </a:extLst>
              </a:tr>
              <a:tr h="28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-0,37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(20%)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74935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71163" y="0"/>
            <a:ext cx="4029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ОГЭ 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1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1163" y="0"/>
            <a:ext cx="4029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ОГЭ 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04654" y="523220"/>
            <a:ext cx="64386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Аттестаты об основном общем образовании с отличием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920243"/>
              </p:ext>
            </p:extLst>
          </p:nvPr>
        </p:nvGraphicFramePr>
        <p:xfrm>
          <a:off x="455918" y="992787"/>
          <a:ext cx="10460182" cy="442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146">
                  <a:extLst>
                    <a:ext uri="{9D8B030D-6E8A-4147-A177-3AD203B41FA5}">
                      <a16:colId xmlns:a16="http://schemas.microsoft.com/office/drawing/2014/main" val="3789267916"/>
                    </a:ext>
                  </a:extLst>
                </a:gridCol>
                <a:gridCol w="1456009">
                  <a:extLst>
                    <a:ext uri="{9D8B030D-6E8A-4147-A177-3AD203B41FA5}">
                      <a16:colId xmlns:a16="http://schemas.microsoft.com/office/drawing/2014/main" val="155611386"/>
                    </a:ext>
                  </a:extLst>
                </a:gridCol>
                <a:gridCol w="1706246">
                  <a:extLst>
                    <a:ext uri="{9D8B030D-6E8A-4147-A177-3AD203B41FA5}">
                      <a16:colId xmlns:a16="http://schemas.microsoft.com/office/drawing/2014/main" val="1487506533"/>
                    </a:ext>
                  </a:extLst>
                </a:gridCol>
                <a:gridCol w="1491533">
                  <a:extLst>
                    <a:ext uri="{9D8B030D-6E8A-4147-A177-3AD203B41FA5}">
                      <a16:colId xmlns:a16="http://schemas.microsoft.com/office/drawing/2014/main" val="2832483080"/>
                    </a:ext>
                  </a:extLst>
                </a:gridCol>
                <a:gridCol w="1748142">
                  <a:extLst>
                    <a:ext uri="{9D8B030D-6E8A-4147-A177-3AD203B41FA5}">
                      <a16:colId xmlns:a16="http://schemas.microsoft.com/office/drawing/2014/main" val="1350971072"/>
                    </a:ext>
                  </a:extLst>
                </a:gridCol>
                <a:gridCol w="1283319">
                  <a:extLst>
                    <a:ext uri="{9D8B030D-6E8A-4147-A177-3AD203B41FA5}">
                      <a16:colId xmlns:a16="http://schemas.microsoft.com/office/drawing/2014/main" val="3396565213"/>
                    </a:ext>
                  </a:extLst>
                </a:gridCol>
                <a:gridCol w="1264787">
                  <a:extLst>
                    <a:ext uri="{9D8B030D-6E8A-4147-A177-3AD203B41FA5}">
                      <a16:colId xmlns:a16="http://schemas.microsoft.com/office/drawing/2014/main" val="11990162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Школа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Количество получивших аттестат с отличием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Сдали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ВСЕ предметы на ОГЭ на «5»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Сдали</a:t>
                      </a:r>
                      <a:r>
                        <a:rPr lang="ru-RU" baseline="0" dirty="0" smtClean="0"/>
                        <a:t> ТРИ предмета ОГЭ на «5»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Сдали</a:t>
                      </a:r>
                      <a:r>
                        <a:rPr lang="ru-RU" baseline="0" dirty="0" smtClean="0"/>
                        <a:t> ДВА                                                      предмета ОГЭ на «5»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Сдали</a:t>
                      </a:r>
                      <a:r>
                        <a:rPr lang="ru-RU" baseline="0" dirty="0" smtClean="0"/>
                        <a:t> ОДИН предмет ОГЭ на «5»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                                                         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Все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предметы сдали на «4»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319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Антоновская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0305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rgbClr val="002060"/>
                          </a:solidFill>
                        </a:rPr>
                        <a:t>Кимовская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3156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БСОШ №2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1</a:t>
                      </a:r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1</a:t>
                      </a:r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4677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Никольская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1</a:t>
                      </a:r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0622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rgbClr val="002060"/>
                          </a:solidFill>
                        </a:rPr>
                        <a:t>Бураковская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5099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БСОШ №1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2920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Полянская 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6214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ИТОГО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14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          2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4826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6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9672" y="166254"/>
            <a:ext cx="6117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МОТИВИРУЮЩИЙ   МОНИТОРИНГ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28198" y="854174"/>
            <a:ext cx="3486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1</a:t>
            </a:r>
            <a:r>
              <a:rPr lang="ru-RU" sz="24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 направление – 72,86</a:t>
            </a:r>
            <a:endParaRPr lang="ru-RU" sz="2400" b="1" u="sng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732" y="1480539"/>
            <a:ext cx="1180778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2 направление: - 61,16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Cambria" panose="02040503050406030204" pitchFamily="18" charset="0"/>
              </a:rPr>
              <a:t>Достижение минимального уровня подготовки – 89,09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Cambria" panose="02040503050406030204" pitchFamily="18" charset="0"/>
              </a:rPr>
              <a:t>Достижение высокого уровня подготовки – 43,89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Cambria" panose="02040503050406030204" pitchFamily="18" charset="0"/>
              </a:rPr>
              <a:t>Функциональная грамотность – 0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Cambria" panose="02040503050406030204" pitchFamily="18" charset="0"/>
              </a:rPr>
              <a:t>Поступление в педагогические ВУЗы – 74,19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latin typeface="Cambria" panose="02040503050406030204" pitchFamily="18" charset="0"/>
              </a:rPr>
              <a:t>Доля победителей и призеров регионального этапа всероссийской олимпиады </a:t>
            </a:r>
            <a:r>
              <a:rPr lang="ru-RU" sz="2000" dirty="0" smtClean="0">
                <a:latin typeface="Cambria" panose="02040503050406030204" pitchFamily="18" charset="0"/>
              </a:rPr>
              <a:t>школьников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Cambria" panose="02040503050406030204" pitchFamily="18" charset="0"/>
              </a:rPr>
              <a:t> </a:t>
            </a:r>
            <a:r>
              <a:rPr lang="ru-RU" sz="2000" dirty="0">
                <a:latin typeface="Cambria" panose="02040503050406030204" pitchFamily="18" charset="0"/>
              </a:rPr>
              <a:t>от общего количества школьников 9 - 11-х </a:t>
            </a:r>
            <a:r>
              <a:rPr lang="ru-RU" sz="2000" dirty="0" smtClean="0">
                <a:latin typeface="Cambria" panose="02040503050406030204" pitchFamily="18" charset="0"/>
              </a:rPr>
              <a:t>классов -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Cambria" panose="02040503050406030204" pitchFamily="18" charset="0"/>
              </a:rPr>
              <a:t>Доля </a:t>
            </a:r>
            <a:r>
              <a:rPr lang="ru-RU" sz="2000" dirty="0">
                <a:latin typeface="Cambria" panose="02040503050406030204" pitchFamily="18" charset="0"/>
              </a:rPr>
              <a:t>общеобразовательных организаций, в которых обучаются победители и </a:t>
            </a:r>
            <a:r>
              <a:rPr lang="ru-RU" sz="2000" dirty="0" smtClean="0">
                <a:latin typeface="Cambria" panose="02040503050406030204" pitchFamily="18" charset="0"/>
              </a:rPr>
              <a:t>призеры-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latin typeface="Cambria" panose="02040503050406030204" pitchFamily="18" charset="0"/>
              </a:rPr>
              <a:t> Доля детей в возрасте от 5 до 18 лет, охваченных дополнительным </a:t>
            </a:r>
            <a:r>
              <a:rPr lang="ru-RU" sz="2000" dirty="0" smtClean="0">
                <a:latin typeface="Cambria" panose="02040503050406030204" pitchFamily="18" charset="0"/>
              </a:rPr>
              <a:t>образованием -71,59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latin typeface="Cambria" panose="02040503050406030204" pitchFamily="18" charset="0"/>
              </a:rPr>
              <a:t>Доля общеобразовательных организаций, в которых создан школьный спортивный </a:t>
            </a:r>
            <a:r>
              <a:rPr lang="ru-RU" sz="2000" dirty="0" smtClean="0">
                <a:latin typeface="Cambria" panose="02040503050406030204" pitchFamily="18" charset="0"/>
              </a:rPr>
              <a:t>клуб – 92,30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latin typeface="Cambria" panose="02040503050406030204" pitchFamily="18" charset="0"/>
              </a:rPr>
              <a:t>Доля общеобразовательных организаций, в которых создан школьный </a:t>
            </a:r>
            <a:r>
              <a:rPr lang="ru-RU" sz="2000" dirty="0" smtClean="0">
                <a:latin typeface="Cambria" panose="02040503050406030204" pitchFamily="18" charset="0"/>
              </a:rPr>
              <a:t>театр – 57,14</a:t>
            </a:r>
            <a:endParaRPr lang="ru-RU" sz="2000" dirty="0"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3413" y="5019969"/>
            <a:ext cx="2616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3 направление –</a:t>
            </a:r>
            <a:endParaRPr lang="ru-RU" sz="2400" b="1" u="sng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063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316" y="739697"/>
            <a:ext cx="1186440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latin typeface="Cambria" panose="02040503050406030204" pitchFamily="18" charset="0"/>
              </a:rPr>
              <a:t>М</a:t>
            </a:r>
            <a:r>
              <a:rPr lang="ru-RU" sz="2000" b="1" dirty="0" smtClean="0">
                <a:latin typeface="Cambria" panose="02040503050406030204" pitchFamily="18" charset="0"/>
              </a:rPr>
              <a:t>ониторинговая </a:t>
            </a:r>
            <a:r>
              <a:rPr lang="ru-RU" sz="2000" b="1" dirty="0">
                <a:latin typeface="Cambria" panose="02040503050406030204" pitchFamily="18" charset="0"/>
              </a:rPr>
              <a:t>работа в рамках внутренней системы оценки качества </a:t>
            </a:r>
            <a:r>
              <a:rPr lang="ru-RU" sz="2000" b="1" dirty="0" smtClean="0">
                <a:latin typeface="Cambria" panose="02040503050406030204" pitchFamily="18" charset="0"/>
              </a:rPr>
              <a:t>образования: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мониторинг  профессиональных </a:t>
            </a:r>
            <a:r>
              <a:rPr lang="ru-RU" sz="2000" b="1" dirty="0">
                <a:latin typeface="Cambria" panose="02040503050406030204" pitchFamily="18" charset="0"/>
              </a:rPr>
              <a:t>компетенций </a:t>
            </a:r>
            <a:r>
              <a:rPr lang="ru-RU" sz="2000" b="1" dirty="0" smtClean="0">
                <a:latin typeface="Cambria" panose="02040503050406030204" pitchFamily="18" charset="0"/>
              </a:rPr>
              <a:t>педагогов,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мониторинг </a:t>
            </a:r>
            <a:r>
              <a:rPr lang="ru-RU" sz="2000" b="1" dirty="0">
                <a:latin typeface="Cambria" panose="02040503050406030204" pitchFamily="18" charset="0"/>
              </a:rPr>
              <a:t>достижения предметных </a:t>
            </a:r>
            <a:r>
              <a:rPr lang="ru-RU" sz="2000" b="1" dirty="0" err="1">
                <a:latin typeface="Cambria" panose="02040503050406030204" pitchFamily="18" charset="0"/>
              </a:rPr>
              <a:t>метапредметных</a:t>
            </a:r>
            <a:r>
              <a:rPr lang="ru-RU" sz="2000" b="1" dirty="0"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latin typeface="Cambria" panose="02040503050406030204" pitchFamily="18" charset="0"/>
              </a:rPr>
              <a:t>  </a:t>
            </a:r>
            <a:r>
              <a:rPr lang="ru-RU" sz="2000" b="1" dirty="0">
                <a:latin typeface="Cambria" panose="02040503050406030204" pitchFamily="18" charset="0"/>
              </a:rPr>
              <a:t>и личностных результатов учащихся </a:t>
            </a:r>
            <a:endParaRPr lang="ru-RU" sz="2000" b="1" dirty="0" smtClean="0">
              <a:latin typeface="Cambria" panose="02040503050406030204" pitchFamily="18" charset="0"/>
            </a:endParaRPr>
          </a:p>
          <a:p>
            <a:r>
              <a:rPr lang="ru-RU" sz="2000" b="1" dirty="0" smtClean="0">
                <a:latin typeface="Cambria" panose="02040503050406030204" pitchFamily="18" charset="0"/>
              </a:rPr>
              <a:t>с </a:t>
            </a:r>
            <a:r>
              <a:rPr lang="ru-RU" sz="2000" b="1" dirty="0">
                <a:latin typeface="Cambria" panose="02040503050406030204" pitchFamily="18" charset="0"/>
              </a:rPr>
              <a:t>оказанием индивидуальной помощи ученикам.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 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81" y="2342185"/>
            <a:ext cx="11389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Повышение уровня контроля и личной заинтересованности </a:t>
            </a:r>
            <a:r>
              <a:rPr lang="ru-RU" sz="2000" b="1" dirty="0" smtClean="0">
                <a:latin typeface="Cambria" panose="02040503050406030204" pitchFamily="18" charset="0"/>
                <a:ea typeface="Calibri" panose="020F0502020204030204" pitchFamily="34" charset="0"/>
              </a:rPr>
              <a:t>руководителя учебно-методической работой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424" y="3265515"/>
            <a:ext cx="104799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Организация системной работы в рамках новых ФГОС и ФОП :система оценки </a:t>
            </a:r>
            <a:r>
              <a:rPr lang="ru-RU" sz="2000" b="1" dirty="0" smtClean="0">
                <a:latin typeface="Cambria" panose="02040503050406030204" pitchFamily="18" charset="0"/>
                <a:ea typeface="Calibri" panose="020F0502020204030204" pitchFamily="34" charset="0"/>
              </a:rPr>
              <a:t>обучающихся, нормативная база,  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424" y="4188845"/>
            <a:ext cx="63349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Реализация 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профориентационного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минимума 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6401" y="43604"/>
            <a:ext cx="5212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Задачи по итогам совещания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3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744" y="1717504"/>
            <a:ext cx="11623964" cy="4202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Проведение 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практикумов  и семинаров  по  подготовке к ЕГЭ и ОГЭ на муниципальном уровне на базе опорных школ района,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Практикумы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подготовке к ЕГЭ  для учителей и учеников  с участием членов предметных комиссий  (ежемесячно)  по предметам: математика, русский, по физике и химии)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необходима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 по привлечению экспертов по физике и химии для проведения практикумов, так как своих ресурсов нам не достаточно,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Необходимо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усилить работу опорных школ по развитию функциональной грамотности,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Проводить занятия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подготовке к ЕГЭ «Умные каникулы» с привлечением лучших учителей района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пересмотреть подходы к организации занятий по уровням подготовки),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Организовать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пробных экзаменов по предметам по выбору и проследить динамику подготовки учащихся,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Оказывать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систематически методическую помощь педагогам, имеющим профессиональные дефициты.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Усилить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роль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контроля в части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посещения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уроков директорами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заместителями директоров школ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района.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345" y="166255"/>
            <a:ext cx="111667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Мероприятия, направленные на повышение качества образования в Спасском муниципальном районе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Задачи на 2023-2024 учебный год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68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8455" y="0"/>
            <a:ext cx="10282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государственной итоговой аттестации - 2023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9" y="742950"/>
            <a:ext cx="1172578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Недостаточный профессиональный уровень педагогических работников:</a:t>
            </a:r>
          </a:p>
          <a:p>
            <a:pPr algn="ctr"/>
            <a:r>
              <a:rPr lang="ru-RU" sz="2200" b="1" u="sng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Подготовка и проведение уроков и занятий: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Цель урока не поставлена в соответствии с требованиями к достижению 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планируемых результатов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Отсутствие ориентировки на достижение цели урока,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Отсутствие практической грамотности урока, функциональности</a:t>
            </a:r>
          </a:p>
          <a:p>
            <a:endParaRPr lang="ru-RU" sz="20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32" y="2647608"/>
            <a:ext cx="1145236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ctr"/>
            <a:r>
              <a:rPr lang="ru-RU" sz="2200" b="1" u="sng" dirty="0" smtClean="0">
                <a:latin typeface="Cambria" panose="02040503050406030204" pitchFamily="18" charset="0"/>
              </a:rPr>
              <a:t>Индивидуальная  работа по ликвидации пробелов у учащихся: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Отсутствие диагностики «западающих» тем ,</a:t>
            </a:r>
          </a:p>
          <a:p>
            <a:r>
              <a:rPr lang="ru-RU" sz="2000" b="1" dirty="0" smtClean="0">
                <a:latin typeface="Cambria" panose="02040503050406030204" pitchFamily="18" charset="0"/>
              </a:rPr>
              <a:t>Отсутствие систематической индивидуальной работы с отстающими</a:t>
            </a:r>
          </a:p>
          <a:p>
            <a:endParaRPr lang="ru-RU" sz="2200" b="1" u="sng" dirty="0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5906" y="4371157"/>
            <a:ext cx="1172578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Самообразование при реализации ИОМ педагога: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Тема самообразования выбрана не на основе профессиональных дефицитов учителя,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Нет сопровождения со стороны заместителя директора школы,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подводятся итоги работы учителя по теме самообразования.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0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255" y="729095"/>
            <a:ext cx="117257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Низкий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</a:rPr>
              <a:t>уровень контроля со стороны директора и заместителей директора за качеством проводимых </a:t>
            </a: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уроков и учебным процессом :</a:t>
            </a:r>
          </a:p>
          <a:p>
            <a:pPr algn="ctr"/>
            <a:r>
              <a:rPr lang="ru-RU" sz="2200" b="1" u="sng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Посещение уроков: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Уроки не посещаются администрацией школы (не менее 4-5 уроков в неделю),не всегда посещаются уроки педагогов вместе с методистами,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проводится качественный анализ урока совместно с учителем,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проводится повторное посещение для  рассмотрения динамики,</a:t>
            </a:r>
          </a:p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Бессистемное посещение уроков,</a:t>
            </a: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2200" b="1" u="sng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Контроль за реализацией образовательной программы школы: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рассматривается учебный план, как часть реализации ООП,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 обдумана часть, формируемая участниками образовательных отношений,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изучена ООП школы, нет акцента на основные моменты ООП,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Нет понимания взаимосвязи оценочных процедур  ВПР, ГИА с текущим оцениванием (нет анализа),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Нет контроля за учебно-методической работой. Не всегда посещаются семинары районного уровня (ШМО, методические совещания, методические рекомендации и т.п.)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08455" y="0"/>
            <a:ext cx="10282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государственной итоговой аттестации - 2023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03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7255" y="188686"/>
            <a:ext cx="110041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Мониторинг профессиональных компетенций педагогов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с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огласно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ф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едеральным образовательным программам (ФОП),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часть ВСОКО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567543" y="1306286"/>
            <a:ext cx="1672505" cy="15530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62713" y="3106057"/>
            <a:ext cx="4488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Cambria" panose="02040503050406030204" pitchFamily="18" charset="0"/>
              </a:rPr>
              <a:t>Оценочные процедуры</a:t>
            </a:r>
            <a:endParaRPr lang="ru-RU" sz="3200" dirty="0">
              <a:latin typeface="Cambria" panose="02040503050406030204" pitchFamily="18" charset="0"/>
            </a:endParaRPr>
          </a:p>
        </p:txBody>
      </p:sp>
      <p:cxnSp>
        <p:nvCxnSpPr>
          <p:cNvPr id="8" name="Прямая со стрелкой 7"/>
          <p:cNvCxnSpPr>
            <a:stCxn id="2" idx="2"/>
          </p:cNvCxnSpPr>
          <p:nvPr/>
        </p:nvCxnSpPr>
        <p:spPr>
          <a:xfrm flipH="1">
            <a:off x="6099306" y="1573681"/>
            <a:ext cx="1" cy="21171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06542" y="3821461"/>
            <a:ext cx="36676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Cambria" panose="02040503050406030204" pitchFamily="18" charset="0"/>
              </a:rPr>
              <a:t>Посещение уроков</a:t>
            </a:r>
            <a:endParaRPr lang="ru-RU" sz="3200" dirty="0">
              <a:latin typeface="Cambria" panose="020405030504060302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8374743" y="1306286"/>
            <a:ext cx="2017486" cy="14078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492314" y="2859314"/>
            <a:ext cx="35044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Cambria" panose="02040503050406030204" pitchFamily="18" charset="0"/>
              </a:rPr>
              <a:t>Анализ качества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 учебных заданий</a:t>
            </a:r>
            <a:endParaRPr lang="ru-RU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90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1" y="557099"/>
            <a:ext cx="1172578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Система оценки обучающихся</a:t>
            </a:r>
            <a:endParaRPr lang="ru-RU" sz="2200" b="1" u="sng" dirty="0" smtClean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изучены методические рекомендации  Министерства просвещения РФ  по системе оценки достижения обучающимися планируемых результатов № 03-49 от 13.01.2023,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 обдумана часть, формируемая участниками образовательных отношений,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Не изучены 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ФОПы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 , не обращено внимание на раздел п.18 либо п.19 ООП школы, нет акцента на основные моменты ООП, 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Контрольные работы и подбор заданий для урока не соответствует планируемым 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результатм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</a:rPr>
              <a:t> (не используется  кодификатор и спецификация ВПР, ФИПИ)</a:t>
            </a:r>
          </a:p>
          <a:p>
            <a:pPr algn="just"/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592" t="22443" r="23593" b="13731"/>
          <a:stretch/>
        </p:blipFill>
        <p:spPr>
          <a:xfrm>
            <a:off x="443345" y="3251728"/>
            <a:ext cx="4793674" cy="32569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838" t="27745" r="6235" b="20186"/>
          <a:stretch/>
        </p:blipFill>
        <p:spPr>
          <a:xfrm>
            <a:off x="5382828" y="3281302"/>
            <a:ext cx="6428509" cy="2991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08455" y="0"/>
            <a:ext cx="10282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государственной итоговой аттестации - 2023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77091" y="4991058"/>
            <a:ext cx="2272146" cy="4987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758985" y="3281302"/>
            <a:ext cx="512618" cy="46710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00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79706" y="557099"/>
            <a:ext cx="8933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ru-RU" sz="24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Предпрофильная</a:t>
            </a: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 и </a:t>
            </a:r>
            <a:r>
              <a:rPr lang="ru-RU" sz="24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профориентационная</a:t>
            </a: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работа,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изучение предметов на углублённом уровне:</a:t>
            </a:r>
          </a:p>
          <a:p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153" t="56309" r="24891" b="20869"/>
          <a:stretch/>
        </p:blipFill>
        <p:spPr>
          <a:xfrm>
            <a:off x="303877" y="1407886"/>
            <a:ext cx="5982348" cy="17075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213" t="26610" r="23273" b="13574"/>
          <a:stretch/>
        </p:blipFill>
        <p:spPr>
          <a:xfrm>
            <a:off x="6476769" y="1814779"/>
            <a:ext cx="5423152" cy="36833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5323" t="31802" r="21689" b="9467"/>
          <a:stretch/>
        </p:blipFill>
        <p:spPr>
          <a:xfrm>
            <a:off x="509628" y="2896104"/>
            <a:ext cx="5437757" cy="33885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308455" y="0"/>
            <a:ext cx="10282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государственной итоговой аттестации - 2023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99451" y="2896104"/>
            <a:ext cx="2895600" cy="130232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476769" y="1757428"/>
            <a:ext cx="5013505" cy="278686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5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30927" y="261610"/>
            <a:ext cx="3907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ЕГЭ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950575"/>
              </p:ext>
            </p:extLst>
          </p:nvPr>
        </p:nvGraphicFramePr>
        <p:xfrm>
          <a:off x="450355" y="121438"/>
          <a:ext cx="7363610" cy="61722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42792">
                  <a:extLst>
                    <a:ext uri="{9D8B030D-6E8A-4147-A177-3AD203B41FA5}">
                      <a16:colId xmlns:a16="http://schemas.microsoft.com/office/drawing/2014/main" val="667305176"/>
                    </a:ext>
                  </a:extLst>
                </a:gridCol>
                <a:gridCol w="1273606">
                  <a:extLst>
                    <a:ext uri="{9D8B030D-6E8A-4147-A177-3AD203B41FA5}">
                      <a16:colId xmlns:a16="http://schemas.microsoft.com/office/drawing/2014/main" val="4191091834"/>
                    </a:ext>
                  </a:extLst>
                </a:gridCol>
                <a:gridCol w="1273606">
                  <a:extLst>
                    <a:ext uri="{9D8B030D-6E8A-4147-A177-3AD203B41FA5}">
                      <a16:colId xmlns:a16="http://schemas.microsoft.com/office/drawing/2014/main" val="1762462014"/>
                    </a:ext>
                  </a:extLst>
                </a:gridCol>
                <a:gridCol w="1273606">
                  <a:extLst>
                    <a:ext uri="{9D8B030D-6E8A-4147-A177-3AD203B41FA5}">
                      <a16:colId xmlns:a16="http://schemas.microsoft.com/office/drawing/2014/main" val="2611728274"/>
                    </a:ext>
                  </a:extLst>
                </a:gridCol>
              </a:tblGrid>
              <a:tr h="678067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район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район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025464"/>
                  </a:ext>
                </a:extLst>
              </a:tr>
              <a:tr h="169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4078112"/>
                  </a:ext>
                </a:extLst>
              </a:tr>
              <a:tr h="33903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1358265" algn="r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1358265" algn="r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69,35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69,25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72,01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587519"/>
                  </a:ext>
                </a:extLst>
              </a:tr>
              <a:tr h="33903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 (проф.)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59,52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48,52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62,53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230640"/>
                  </a:ext>
                </a:extLst>
              </a:tr>
              <a:tr h="33903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Физика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45,7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52,40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58,94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6424928"/>
                  </a:ext>
                </a:extLst>
              </a:tr>
              <a:tr h="33903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Химия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44,3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39,60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66,74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969041"/>
                  </a:ext>
                </a:extLst>
              </a:tr>
              <a:tr h="33903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57,5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57,41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037635"/>
                  </a:ext>
                </a:extLst>
              </a:tr>
              <a:tr h="33903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История 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65,6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83,25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60,60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5923795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69,75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55,80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61,09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759788"/>
                  </a:ext>
                </a:extLst>
              </a:tr>
              <a:tr h="20153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68,8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40,40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63,96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951111"/>
                  </a:ext>
                </a:extLst>
              </a:tr>
              <a:tr h="2128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53,5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62,41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446155"/>
                  </a:ext>
                </a:extLst>
              </a:tr>
              <a:tr h="307014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93,5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72,73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322126"/>
                  </a:ext>
                </a:extLst>
              </a:tr>
              <a:tr h="2128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79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80,20</a:t>
                      </a: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74,05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55" marR="50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3637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04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062299"/>
              </p:ext>
            </p:extLst>
          </p:nvPr>
        </p:nvGraphicFramePr>
        <p:xfrm>
          <a:off x="1468581" y="0"/>
          <a:ext cx="9268692" cy="6172733"/>
        </p:xfrm>
        <a:graphic>
          <a:graphicData uri="http://schemas.openxmlformats.org/drawingml/2006/table">
            <a:tbl>
              <a:tblPr firstRow="1" firstCol="1" bandRow="1"/>
              <a:tblGrid>
                <a:gridCol w="1560991">
                  <a:extLst>
                    <a:ext uri="{9D8B030D-6E8A-4147-A177-3AD203B41FA5}">
                      <a16:colId xmlns:a16="http://schemas.microsoft.com/office/drawing/2014/main" val="974187469"/>
                    </a:ext>
                  </a:extLst>
                </a:gridCol>
                <a:gridCol w="862475">
                  <a:extLst>
                    <a:ext uri="{9D8B030D-6E8A-4147-A177-3AD203B41FA5}">
                      <a16:colId xmlns:a16="http://schemas.microsoft.com/office/drawing/2014/main" val="1071585133"/>
                    </a:ext>
                  </a:extLst>
                </a:gridCol>
                <a:gridCol w="694444">
                  <a:extLst>
                    <a:ext uri="{9D8B030D-6E8A-4147-A177-3AD203B41FA5}">
                      <a16:colId xmlns:a16="http://schemas.microsoft.com/office/drawing/2014/main" val="1343034985"/>
                    </a:ext>
                  </a:extLst>
                </a:gridCol>
                <a:gridCol w="765304">
                  <a:extLst>
                    <a:ext uri="{9D8B030D-6E8A-4147-A177-3AD203B41FA5}">
                      <a16:colId xmlns:a16="http://schemas.microsoft.com/office/drawing/2014/main" val="3883144400"/>
                    </a:ext>
                  </a:extLst>
                </a:gridCol>
                <a:gridCol w="935373">
                  <a:extLst>
                    <a:ext uri="{9D8B030D-6E8A-4147-A177-3AD203B41FA5}">
                      <a16:colId xmlns:a16="http://schemas.microsoft.com/office/drawing/2014/main" val="2206320588"/>
                    </a:ext>
                  </a:extLst>
                </a:gridCol>
                <a:gridCol w="836166">
                  <a:extLst>
                    <a:ext uri="{9D8B030D-6E8A-4147-A177-3AD203B41FA5}">
                      <a16:colId xmlns:a16="http://schemas.microsoft.com/office/drawing/2014/main" val="22077506"/>
                    </a:ext>
                  </a:extLst>
                </a:gridCol>
                <a:gridCol w="840398">
                  <a:extLst>
                    <a:ext uri="{9D8B030D-6E8A-4147-A177-3AD203B41FA5}">
                      <a16:colId xmlns:a16="http://schemas.microsoft.com/office/drawing/2014/main" val="10348510"/>
                    </a:ext>
                  </a:extLst>
                </a:gridCol>
                <a:gridCol w="987831">
                  <a:extLst>
                    <a:ext uri="{9D8B030D-6E8A-4147-A177-3AD203B41FA5}">
                      <a16:colId xmlns:a16="http://schemas.microsoft.com/office/drawing/2014/main" val="1777084459"/>
                    </a:ext>
                  </a:extLst>
                </a:gridCol>
                <a:gridCol w="932098">
                  <a:extLst>
                    <a:ext uri="{9D8B030D-6E8A-4147-A177-3AD203B41FA5}">
                      <a16:colId xmlns:a16="http://schemas.microsoft.com/office/drawing/2014/main" val="3077978556"/>
                    </a:ext>
                  </a:extLst>
                </a:gridCol>
                <a:gridCol w="853612">
                  <a:extLst>
                    <a:ext uri="{9D8B030D-6E8A-4147-A177-3AD203B41FA5}">
                      <a16:colId xmlns:a16="http://schemas.microsoft.com/office/drawing/2014/main" val="446271931"/>
                    </a:ext>
                  </a:extLst>
                </a:gridCol>
              </a:tblGrid>
              <a:tr h="102523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1358265" algn="r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Бура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ковская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СОШ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БСОШ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БСОШ №2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Иске Рязяпская 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Никольская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Трёхозёрская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Кадетская ш-и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Антоновская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Полянская СОШ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180497"/>
                  </a:ext>
                </a:extLst>
              </a:tr>
              <a:tr h="73535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1358265" algn="r"/>
                        </a:tabLs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1358265" algn="r"/>
                        </a:tabLs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50,5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72,13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74,46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68,83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64,6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124634"/>
                  </a:ext>
                </a:extLst>
              </a:tr>
              <a:tr h="4902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Математика (проф.)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50,6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32,4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546806"/>
                  </a:ext>
                </a:extLst>
              </a:tr>
              <a:tr h="4902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Физика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50,3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790478"/>
                  </a:ext>
                </a:extLst>
              </a:tr>
              <a:tr h="4902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Химия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939383"/>
                  </a:ext>
                </a:extLst>
              </a:tr>
              <a:tr h="4902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106537"/>
                  </a:ext>
                </a:extLst>
              </a:tr>
              <a:tr h="4902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История 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858657"/>
                  </a:ext>
                </a:extLst>
              </a:tr>
              <a:tr h="73535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60,75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70,4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362531"/>
                  </a:ext>
                </a:extLst>
              </a:tr>
              <a:tr h="4902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48,3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920532"/>
                  </a:ext>
                </a:extLst>
              </a:tr>
              <a:tr h="24511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877608"/>
                  </a:ext>
                </a:extLst>
              </a:tr>
              <a:tr h="49023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73,6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470" marR="52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8968711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7093527" y="-1"/>
            <a:ext cx="1025236" cy="9836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40182" y="0"/>
            <a:ext cx="1025236" cy="9836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68581" y="1759527"/>
            <a:ext cx="9324110" cy="457200"/>
          </a:xfrm>
          <a:prstGeom prst="rect">
            <a:avLst/>
          </a:prstGeom>
          <a:noFill/>
          <a:ln w="28575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68581" y="983672"/>
            <a:ext cx="9324110" cy="775854"/>
          </a:xfrm>
          <a:prstGeom prst="rect">
            <a:avLst/>
          </a:prstGeom>
          <a:noFill/>
          <a:ln w="28575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62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36970" r="25606" b="5859"/>
          <a:stretch/>
        </p:blipFill>
        <p:spPr>
          <a:xfrm>
            <a:off x="180865" y="83128"/>
            <a:ext cx="6068292" cy="3920836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 rot="5400000">
            <a:off x="5548936" y="3567357"/>
            <a:ext cx="249379" cy="62383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44" r="26667"/>
          <a:stretch/>
        </p:blipFill>
        <p:spPr>
          <a:xfrm>
            <a:off x="5791957" y="2043546"/>
            <a:ext cx="5900933" cy="3962403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 rot="5400000">
            <a:off x="11049190" y="5569342"/>
            <a:ext cx="249379" cy="62383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30927" y="261610"/>
            <a:ext cx="3907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Результаты ЕГЭ -2023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5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1160</TotalTime>
  <Words>1545</Words>
  <Application>Microsoft Office PowerPoint</Application>
  <PresentationFormat>Широкоэкранный</PresentationFormat>
  <Paragraphs>506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Times New Roman</vt:lpstr>
      <vt:lpstr>Wingdings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Zam</cp:lastModifiedBy>
  <cp:revision>95</cp:revision>
  <cp:lastPrinted>2022-12-15T13:13:10Z</cp:lastPrinted>
  <dcterms:created xsi:type="dcterms:W3CDTF">2022-12-15T04:51:04Z</dcterms:created>
  <dcterms:modified xsi:type="dcterms:W3CDTF">2023-08-04T04:59:44Z</dcterms:modified>
</cp:coreProperties>
</file>